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85517" autoAdjust="0"/>
  </p:normalViewPr>
  <p:slideViewPr>
    <p:cSldViewPr>
      <p:cViewPr varScale="1">
        <p:scale>
          <a:sx n="79" d="100"/>
          <a:sy n="79" d="100"/>
        </p:scale>
        <p:origin x="133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3" name="Дата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72A5FBB-494D-477B-8806-A4AA97046D15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Заметки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EBDE6D4-783E-47B6-880A-DE2F9BF57C0B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35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400"/>
      </a:spcBef>
      <a:spcAft>
        <a:spcPts val="0"/>
      </a:spcAft>
      <a:buNone/>
      <a:tabLst/>
      <a:defRPr lang="ru-RU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400"/>
      </a:spcBef>
      <a:spcAft>
        <a:spcPts val="0"/>
      </a:spcAft>
      <a:buNone/>
      <a:tabLst/>
      <a:defRPr lang="ru-RU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400"/>
      </a:spcBef>
      <a:spcAft>
        <a:spcPts val="0"/>
      </a:spcAft>
      <a:buNone/>
      <a:tabLst/>
      <a:defRPr lang="ru-RU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400"/>
      </a:spcBef>
      <a:spcAft>
        <a:spcPts val="0"/>
      </a:spcAft>
      <a:buNone/>
      <a:tabLst/>
      <a:defRPr lang="ru-RU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400"/>
      </a:spcBef>
      <a:spcAft>
        <a:spcPts val="0"/>
      </a:spcAft>
      <a:buNone/>
      <a:tabLst/>
      <a:defRPr lang="ru-RU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6397DBB-74BB-46B5-BDF0-6E44CE8797A7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940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7914D44-A4B0-4205-B84A-960AF306298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243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EFA846-06A6-4020-B15C-C46F13AACC4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6714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3BE87CB-B663-4EC7-A9E0-F51F20212528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2327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BDA022-4B49-4C80-B3AB-72E3369EA4F6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1083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FFEFD75-7DEC-4859-B20D-F0D1CB02962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100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9001125" y="4846640"/>
            <a:ext cx="142875" cy="2011359"/>
          </a:xfrm>
          <a:prstGeom prst="rect">
            <a:avLst/>
          </a:prstGeom>
          <a:solidFill>
            <a:srgbClr val="D1282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9"/>
          <p:cNvSpPr/>
          <p:nvPr/>
        </p:nvSpPr>
        <p:spPr>
          <a:xfrm>
            <a:off x="9001125" y="0"/>
            <a:ext cx="142875" cy="4846640"/>
          </a:xfrm>
          <a:prstGeom prst="rect">
            <a:avLst/>
          </a:prstGeom>
          <a:solidFill>
            <a:srgbClr val="000000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ctrTitle"/>
          </p:nvPr>
        </p:nvSpPr>
        <p:spPr>
          <a:xfrm>
            <a:off x="457200" y="228600"/>
            <a:ext cx="7772400" cy="4572000"/>
          </a:xfrm>
        </p:spPr>
        <p:txBody>
          <a:bodyPr anchor="ctr"/>
          <a:lstStyle>
            <a:lvl1pPr>
              <a:defRPr sz="8800" spc="-80">
                <a:solidFill>
                  <a:srgbClr val="000000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Subtitle 2"/>
          <p:cNvSpPr txBox="1"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>
              <a:defRPr b="0" cap="all" spc="120">
                <a:solidFill>
                  <a:srgbClr val="D1282E"/>
                </a:solidFill>
                <a:latin typeface="Arial Black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A4F9C5-3125-416D-A425-FD3477D5AA31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C1771311-B976-4A12-BB45-43FCD2220343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086D6E-136A-4B2A-BD6D-51E4FB24344C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E7A2C2-E0FA-4E49-BE59-4C812771915E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1447796"/>
            <a:ext cx="7772400" cy="4321170"/>
          </a:xfrm>
        </p:spPr>
        <p:txBody>
          <a:bodyPr anchor="ctr"/>
          <a:lstStyle>
            <a:lvl1pPr>
              <a:defRPr sz="8800" spc="-80">
                <a:solidFill>
                  <a:srgbClr val="000000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228600"/>
            <a:ext cx="7772400" cy="1066803"/>
          </a:xfrm>
        </p:spPr>
        <p:txBody>
          <a:bodyPr anchor="b"/>
          <a:lstStyle>
            <a:lvl1pPr>
              <a:defRPr b="0" cap="all" spc="120">
                <a:solidFill>
                  <a:srgbClr val="D1282E"/>
                </a:solidFill>
                <a:latin typeface="Arial Black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1D084D-BE32-49B4-AB25-6AD35444A839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790624-9AA3-47D4-9BE0-755258A9BC83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630676" y="1574797"/>
            <a:ext cx="3291840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090163" y="1574797"/>
            <a:ext cx="3291840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93EB29-5B05-4318-8152-56C0ABEF56B2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DFFDD5-5936-4344-AAE2-28C91B3B17C7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59"/>
          </a:xfrm>
        </p:spPr>
        <p:txBody>
          <a:bodyPr anchor="b"/>
          <a:lstStyle>
            <a:lvl1pPr>
              <a:spcBef>
                <a:spcPts val="400"/>
              </a:spcBef>
              <a:defRPr sz="1800" b="0" cap="all" spc="100">
                <a:latin typeface="Arial Black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1627632" y="2259363"/>
            <a:ext cx="3291840" cy="3840480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093208" y="1572768"/>
            <a:ext cx="3291840" cy="639759"/>
          </a:xfrm>
        </p:spPr>
        <p:txBody>
          <a:bodyPr anchor="b"/>
          <a:lstStyle>
            <a:lvl1pPr>
              <a:spcBef>
                <a:spcPts val="400"/>
              </a:spcBef>
              <a:defRPr sz="1800" b="0" cap="all" spc="100">
                <a:latin typeface="Arial Black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093208" y="2259363"/>
            <a:ext cx="3291840" cy="3840480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459F83-BE44-4C62-AF65-B788B0F3D032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6E1B3A-3894-4E7B-9A49-35A770CB6387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897067-874E-4D07-B2D7-3B5EA38B0095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75CBA9-430D-4AAB-B0D0-C8FC308C978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6DE2E1-2A38-445D-8A33-B37CDA1A54C5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43D610-B2E3-4AB2-9C7C-97E61E014B84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1600200"/>
            <a:ext cx="5111752" cy="4480560"/>
          </a:xfrm>
        </p:spPr>
        <p:txBody>
          <a:bodyPr/>
          <a:lstStyle>
            <a:lvl1pPr>
              <a:spcBef>
                <a:spcPts val="800"/>
              </a:spcBef>
              <a:defRPr sz="3200"/>
            </a:lvl1pPr>
            <a:lvl2pPr>
              <a:spcBef>
                <a:spcPts val="700"/>
              </a:spcBef>
              <a:defRPr sz="2800"/>
            </a:lvl2pPr>
            <a:lvl3pPr>
              <a:spcBef>
                <a:spcPts val="600"/>
              </a:spcBef>
              <a:defRPr sz="2400"/>
            </a:lvl3pPr>
            <a:lvl4pPr>
              <a:spcBef>
                <a:spcPts val="500"/>
              </a:spcBef>
              <a:defRPr sz="2000"/>
            </a:lvl4pPr>
            <a:lvl5pPr>
              <a:spcBef>
                <a:spcPts val="500"/>
              </a:spcBef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3008311" cy="4480560"/>
          </a:xfrm>
        </p:spPr>
        <p:txBody>
          <a:bodyPr/>
          <a:lstStyle>
            <a:lvl1pPr>
              <a:spcBef>
                <a:spcPts val="400"/>
              </a:spcBef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itle 7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325A95-A9A4-49DE-A072-632BB5F31A1D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8BC775-E29B-4A34-85CB-5FCF86D7B724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9001125" y="4846640"/>
            <a:ext cx="142875" cy="2011359"/>
          </a:xfrm>
          <a:prstGeom prst="rect">
            <a:avLst/>
          </a:prstGeom>
          <a:solidFill>
            <a:srgbClr val="D1282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9"/>
          <p:cNvSpPr/>
          <p:nvPr/>
        </p:nvSpPr>
        <p:spPr>
          <a:xfrm>
            <a:off x="9001125" y="0"/>
            <a:ext cx="142875" cy="4846640"/>
          </a:xfrm>
          <a:prstGeom prst="rect">
            <a:avLst/>
          </a:prstGeom>
          <a:solidFill>
            <a:srgbClr val="000000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icture Placeholder 2"/>
          <p:cNvSpPr txBox="1">
            <a:spLocks noGrp="1"/>
          </p:cNvSpPr>
          <p:nvPr>
            <p:ph type="pic" idx="1"/>
          </p:nvPr>
        </p:nvSpPr>
        <p:spPr>
          <a:xfrm>
            <a:off x="0" y="0"/>
            <a:ext cx="9000878" cy="4846320"/>
          </a:xfrm>
          <a:solidFill>
            <a:srgbClr val="BFBFBF"/>
          </a:solidFill>
        </p:spPr>
        <p:txBody>
          <a:bodyPr/>
          <a:lstStyle>
            <a:lvl1pPr>
              <a:spcBef>
                <a:spcPts val="800"/>
              </a:spcBef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5715000"/>
            <a:ext cx="8153403" cy="457200"/>
          </a:xfrm>
        </p:spPr>
        <p:txBody>
          <a:bodyPr/>
          <a:lstStyle>
            <a:lvl1pPr>
              <a:spcBef>
                <a:spcPts val="400"/>
              </a:spcBef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Title 7"/>
          <p:cNvSpPr txBox="1">
            <a:spLocks noGrp="1"/>
          </p:cNvSpPr>
          <p:nvPr>
            <p:ph type="title"/>
          </p:nvPr>
        </p:nvSpPr>
        <p:spPr>
          <a:xfrm>
            <a:off x="457200" y="4953003"/>
            <a:ext cx="8153403" cy="761996"/>
          </a:xfrm>
        </p:spPr>
        <p:txBody>
          <a:bodyPr anchor="t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F5694C-DB82-489A-83AA-4CEE4703C9AF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DD9116E2-534B-4B9F-A3ED-71FFFE89B657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838427-13A3-46AC-924D-FEA1A344C6A2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B6CBED-861E-4165-BB77-5EC58E86F6B3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251900-880A-4F62-9BF2-92C09CC9ECEC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ED02EB-050D-4882-BD93-56D7AEB11E57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457200" y="152403"/>
            <a:ext cx="5791196" cy="1371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752603"/>
            <a:ext cx="7619996" cy="43735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7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0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fld id="{6CDD60A2-AEC9-41EA-A287-1FDF867FE4F7}" type="datetime1">
              <a:rPr lang="ru-RU"/>
              <a:pPr lvl="0"/>
              <a:t>02.10.2023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57200" y="6492870"/>
            <a:ext cx="3429000" cy="2841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0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 rot="16200004">
            <a:off x="8227218" y="5885649"/>
            <a:ext cx="1316041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1" i="0" u="none" strike="noStrike" kern="1200" cap="none" spc="0" baseline="0">
                <a:solidFill>
                  <a:srgbClr val="D1282E"/>
                </a:solidFill>
                <a:uFillTx/>
                <a:latin typeface="Arial"/>
              </a:defRPr>
            </a:lvl1pPr>
          </a:lstStyle>
          <a:p>
            <a:pPr lvl="0"/>
            <a:fld id="{DE81CB1F-0856-4717-BA10-089C17D7DDCE}" type="slidenum">
              <a:rPr/>
              <a:pPr lvl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5" y="0"/>
            <a:ext cx="142875" cy="1371600"/>
          </a:xfrm>
          <a:prstGeom prst="rect">
            <a:avLst/>
          </a:prstGeom>
          <a:solidFill>
            <a:srgbClr val="D1282E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5" y="1371600"/>
            <a:ext cx="142875" cy="5486400"/>
          </a:xfrm>
          <a:prstGeom prst="rect">
            <a:avLst/>
          </a:prstGeom>
          <a:solidFill>
            <a:srgbClr val="000000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600" b="0" i="0" u="none" strike="noStrike" kern="1200" cap="all" spc="-60" baseline="0">
          <a:solidFill>
            <a:srgbClr val="D1282E"/>
          </a:solidFill>
          <a:uFillTx/>
          <a:latin typeface="Arial Black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500"/>
        </a:spcBef>
        <a:spcAft>
          <a:spcPts val="600"/>
        </a:spcAft>
        <a:buNone/>
        <a:tabLst/>
        <a:defRPr lang="ru-RU" sz="2000" b="1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457200" marR="0" lvl="1" indent="-182559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D1282E"/>
        </a:buClr>
        <a:buSzPct val="100000"/>
        <a:buFont typeface="Arial"/>
        <a:buChar char="•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D1282E"/>
        </a:buClr>
        <a:buSzPct val="100000"/>
        <a:buFont typeface="Arial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D1282E"/>
        </a:buClr>
        <a:buSzPct val="100000"/>
        <a:buFont typeface="Arial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D1282E"/>
        </a:buClr>
        <a:buSzPct val="100000"/>
        <a:buFont typeface="Arial"/>
        <a:buChar char="•"/>
        <a:tabLst/>
        <a:defRPr lang="ru-RU" sz="1800" b="0" i="0" u="none" strike="noStrike" kern="1200" cap="none" spc="0" baseline="0">
          <a:solidFill>
            <a:srgbClr val="000000"/>
          </a:solidFill>
          <a:uFillTx/>
          <a:latin typeface="Arial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683568" y="692694"/>
            <a:ext cx="7920880" cy="36933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ИЗНОС ИНЖЕНЕРНОГО ОБОРУДОВАНИЯ ЗДАНИЙ И СООРУЖЕНИЙ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827586" y="1340766"/>
            <a:ext cx="7704140" cy="26776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При оценке технического состояния инженерного оборудования зданий и сооружений устанавливается величина физического и морального износа. Оценку технического состояния инженерных систем проводят с учетом средних нормативных сроков службы элементов и инженерных устройств, определенных ВСН 58-88(р). Физический износ систем инженерного оборудования определяют в соответствии с ВСН 53-86(р).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Физический износ на момент его оценки выражается соотношением стоимости объективно необходимых ремонтных мероприятий, устраняющих повреждения инженерного оборудования, и их восстановительной стоимости. Физический износ внутренних систем или их участков оценивается путем сравнения признаков физического износа, выявленных в результате визуального и инструментального обследования, с их значениями, приведенными в табл. 5-9. Физической износ системы определяют как сумму средневзвешенного износа элементов.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827586" y="332658"/>
            <a:ext cx="7704140" cy="9541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1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Таблица 5 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Система горячего водоснабжения</a:t>
            </a: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755" y="1054604"/>
            <a:ext cx="7991855" cy="4809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827586" y="332658"/>
            <a:ext cx="7704140" cy="9541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1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Таблица 6 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Система центрального отопления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907" y="835148"/>
            <a:ext cx="7991855" cy="5590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827586" y="332658"/>
            <a:ext cx="7704140" cy="7386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1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Таблица 7 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Система холодного водоснабжения</a:t>
            </a: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907" y="1054604"/>
            <a:ext cx="7991855" cy="500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827586" y="332658"/>
            <a:ext cx="7704140" cy="7386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1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Таблица 8.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Система канализации и водостоков</a:t>
            </a: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755" y="908300"/>
            <a:ext cx="8138160" cy="5583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827586" y="332658"/>
            <a:ext cx="7704140" cy="523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1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Таблица 9 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Мусоропроводы</a:t>
            </a:r>
          </a:p>
        </p:txBody>
      </p:sp>
      <p:pic>
        <p:nvPicPr>
          <p:cNvPr id="3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907" y="835148"/>
            <a:ext cx="7991855" cy="39623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586" y="4797152"/>
            <a:ext cx="7848871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cs typeface="Arial"/>
              </a:rPr>
              <a:t>Моральный износ систем инженерного оборудования определяют несоответствием его эксплуатационных качеств современным нормативным требованиям или отсутствием какого-либо инженерного оборудования без наличия заменяющего его по функциональному назначению. Количественную оценку морального износа проводят методом определения размеров затрат на устранение износа в процентах от восстановительной стоимости здания.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755577" y="692694"/>
            <a:ext cx="7704140" cy="20313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Показатели морального износа жилых зданий при отсутствии отдельных видов инженерного оборудования без наличия заменяющего его по функциональному назначению (в </a:t>
            </a:r>
            <a:r>
              <a:rPr lang="ru-RU" sz="1400" b="0" i="1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% </a:t>
            </a:r>
            <a:r>
              <a:rPr lang="ru-RU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восстановительной стоимости здания) приведены в табл. 10.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1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Таблица 10</a:t>
            </a: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Показатели морального износа жилых зданий при отсутствии отдельных видов</a:t>
            </a: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инженерного оборудования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1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1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755" y="2060444"/>
            <a:ext cx="7924803" cy="4334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ав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15086</TotalTime>
  <Words>245</Words>
  <Application>Microsoft Office PowerPoint</Application>
  <PresentationFormat>Экран (4:3)</PresentationFormat>
  <Paragraphs>25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Calibri</vt:lpstr>
      <vt:lpstr>Главная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Футбольный стадион на 35000 зрительских мест (в том числе временные трибуны на 10 000 зрительских мест), г. Калининград, Солнечный бульвар</dc:title>
  <dc:creator>Sabina Mamedova</dc:creator>
  <cp:lastModifiedBy>Юлия Еремеева</cp:lastModifiedBy>
  <cp:revision>153</cp:revision>
  <cp:lastPrinted>2016-10-05T22:01:02Z</cp:lastPrinted>
  <dcterms:created xsi:type="dcterms:W3CDTF">2016-09-02T10:08:16Z</dcterms:created>
  <dcterms:modified xsi:type="dcterms:W3CDTF">2023-10-02T07:00:19Z</dcterms:modified>
</cp:coreProperties>
</file>